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1076" r:id="rId3"/>
    <p:sldId id="1070" r:id="rId4"/>
    <p:sldId id="760" r:id="rId5"/>
    <p:sldId id="289" r:id="rId6"/>
    <p:sldId id="1048" r:id="rId7"/>
    <p:sldId id="1147" r:id="rId8"/>
    <p:sldId id="1148" r:id="rId9"/>
    <p:sldId id="1060" r:id="rId10"/>
    <p:sldId id="1072" r:id="rId11"/>
    <p:sldId id="1059" r:id="rId12"/>
    <p:sldId id="754" r:id="rId13"/>
    <p:sldId id="1064" r:id="rId14"/>
    <p:sldId id="1077" r:id="rId15"/>
    <p:sldId id="1079" r:id="rId16"/>
    <p:sldId id="1067" r:id="rId17"/>
    <p:sldId id="1066" r:id="rId18"/>
    <p:sldId id="1068" r:id="rId19"/>
    <p:sldId id="1159" r:id="rId20"/>
    <p:sldId id="1161" r:id="rId21"/>
    <p:sldId id="1145" r:id="rId22"/>
    <p:sldId id="1146" r:id="rId23"/>
  </p:sldIdLst>
  <p:sldSz cx="9144000" cy="6858000" type="screen4x3"/>
  <p:notesSz cx="6858000" cy="9144000"/>
  <p:defaultTextStyle>
    <a:defPPr>
      <a:defRPr lang="de-A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00FF"/>
    <a:srgbClr val="FF6600"/>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640" y="1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A0E6D64D-6CF9-4B16-857D-CAC74F6C6DC0}" type="datetimeFigureOut">
              <a:rPr lang="de-AT"/>
              <a:pPr>
                <a:defRPr/>
              </a:pPr>
              <a:t>14.11.2015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F32E79F2-51CE-48D7-9A14-68C7A9871C6E}" type="slidenum">
              <a:rPr lang="de-AT"/>
              <a:pPr>
                <a:defRPr/>
              </a:pPr>
              <a:t>‹Nr.›</a:t>
            </a:fld>
            <a:endParaRPr lang="de-AT"/>
          </a:p>
        </p:txBody>
      </p:sp>
    </p:spTree>
    <p:extLst>
      <p:ext uri="{BB962C8B-B14F-4D97-AF65-F5344CB8AC3E}">
        <p14:creationId xmlns:p14="http://schemas.microsoft.com/office/powerpoint/2010/main" val="2600817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E895CF2-CB1B-41AC-A3E4-0EB67295B766}"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A106D3F-E145-4A3E-B8CA-3008A824DAD8}"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6050" y="260350"/>
            <a:ext cx="2057400" cy="5689600"/>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323850" y="260350"/>
            <a:ext cx="6019800" cy="5689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8F1D001-775A-4245-A6C6-67467150C528}"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F04A32E-78FC-42EC-8817-7C4BE5218092}"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37D4C91-A61B-44AE-B50F-E37CF500C1CE}"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23850" y="1557338"/>
            <a:ext cx="39909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467225" y="1557338"/>
            <a:ext cx="399256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D16E0519-A176-4AF6-AD46-923B57DCF2EE}"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EE7AE361-C5C8-4CA1-A938-965A20E7B73E}"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FA1CF5B7-0F9F-40F3-9552-76DDDB53D385}"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94D4C632-4248-4D1D-B51C-9A50CAAFE1F9}"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6146BB6B-E1E3-49DE-A0F7-B0E1847C09E7}"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CA98F936-6952-430B-9CF2-FEB3A3603B45}"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userDrawn="1"/>
        </p:nvSpPr>
        <p:spPr bwMode="auto">
          <a:xfrm>
            <a:off x="0" y="6092825"/>
            <a:ext cx="8820150" cy="765175"/>
          </a:xfrm>
          <a:prstGeom prst="rect">
            <a:avLst/>
          </a:prstGeom>
          <a:gradFill rotWithShape="1">
            <a:gsLst>
              <a:gs pos="0">
                <a:schemeClr val="accent1">
                  <a:alpha val="49001"/>
                </a:schemeClr>
              </a:gs>
              <a:gs pos="100000">
                <a:schemeClr val="bg2">
                  <a:alpha val="49001"/>
                </a:schemeClr>
              </a:gs>
            </a:gsLst>
            <a:lin ang="5400000" scaled="1"/>
          </a:gradFill>
          <a:ln w="9525">
            <a:noFill/>
            <a:miter lim="800000"/>
            <a:headEnd/>
            <a:tailEnd/>
          </a:ln>
        </p:spPr>
        <p:txBody>
          <a:bodyPr wrap="none" anchor="ctr"/>
          <a:lstStyle/>
          <a:p>
            <a:endParaRPr lang="de-DE"/>
          </a:p>
        </p:txBody>
      </p:sp>
      <p:sp>
        <p:nvSpPr>
          <p:cNvPr id="1027" name="Rectangle 15"/>
          <p:cNvSpPr>
            <a:spLocks noChangeArrowheads="1"/>
          </p:cNvSpPr>
          <p:nvPr userDrawn="1"/>
        </p:nvSpPr>
        <p:spPr bwMode="auto">
          <a:xfrm>
            <a:off x="8675688" y="0"/>
            <a:ext cx="468312" cy="6858000"/>
          </a:xfrm>
          <a:prstGeom prst="rect">
            <a:avLst/>
          </a:prstGeom>
          <a:gradFill rotWithShape="1">
            <a:gsLst>
              <a:gs pos="0">
                <a:schemeClr val="accent1">
                  <a:alpha val="49001"/>
                </a:schemeClr>
              </a:gs>
              <a:gs pos="100000">
                <a:schemeClr val="bg2">
                  <a:alpha val="49001"/>
                </a:schemeClr>
              </a:gs>
            </a:gsLst>
            <a:lin ang="0" scaled="1"/>
          </a:gradFill>
          <a:ln w="9525">
            <a:noFill/>
            <a:miter lim="800000"/>
            <a:headEnd/>
            <a:tailEnd/>
          </a:ln>
        </p:spPr>
        <p:txBody>
          <a:bodyPr wrap="none" anchor="ctr"/>
          <a:lstStyle/>
          <a:p>
            <a:endParaRPr lang="de-DE"/>
          </a:p>
        </p:txBody>
      </p:sp>
      <p:pic>
        <p:nvPicPr>
          <p:cNvPr id="1028" name="Picture 17" descr="Hintergrund Foliengestaltung"/>
          <p:cNvPicPr>
            <a:picLocks noChangeAspect="1" noChangeArrowheads="1"/>
          </p:cNvPicPr>
          <p:nvPr userDrawn="1"/>
        </p:nvPicPr>
        <p:blipFill>
          <a:blip r:embed="rId13" cstate="print"/>
          <a:srcRect/>
          <a:stretch>
            <a:fillRect/>
          </a:stretch>
        </p:blipFill>
        <p:spPr bwMode="auto">
          <a:xfrm>
            <a:off x="179388" y="188913"/>
            <a:ext cx="8964612" cy="6634162"/>
          </a:xfrm>
          <a:prstGeom prst="rect">
            <a:avLst/>
          </a:prstGeom>
          <a:noFill/>
          <a:ln w="9525">
            <a:noFill/>
            <a:miter lim="800000"/>
            <a:headEnd/>
            <a:tailEnd/>
          </a:ln>
        </p:spPr>
      </p:pic>
      <p:sp>
        <p:nvSpPr>
          <p:cNvPr id="1029" name="Rectangle 2"/>
          <p:cNvSpPr>
            <a:spLocks noGrp="1" noChangeArrowheads="1"/>
          </p:cNvSpPr>
          <p:nvPr>
            <p:ph type="title"/>
          </p:nvPr>
        </p:nvSpPr>
        <p:spPr bwMode="auto">
          <a:xfrm>
            <a:off x="323850"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1030" name="Rectangle 3"/>
          <p:cNvSpPr>
            <a:spLocks noGrp="1" noChangeArrowheads="1"/>
          </p:cNvSpPr>
          <p:nvPr>
            <p:ph type="body" idx="1"/>
          </p:nvPr>
        </p:nvSpPr>
        <p:spPr bwMode="auto">
          <a:xfrm>
            <a:off x="323850" y="1557338"/>
            <a:ext cx="8135938"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2" name="Rectangle 4"/>
          <p:cNvSpPr>
            <a:spLocks noGrp="1" noChangeArrowheads="1"/>
          </p:cNvSpPr>
          <p:nvPr>
            <p:ph type="dt" sz="half" idx="2"/>
          </p:nvPr>
        </p:nvSpPr>
        <p:spPr bwMode="auto">
          <a:xfrm>
            <a:off x="6659563" y="6381750"/>
            <a:ext cx="10541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3" name="Rectangle 5"/>
          <p:cNvSpPr>
            <a:spLocks noGrp="1" noChangeArrowheads="1"/>
          </p:cNvSpPr>
          <p:nvPr>
            <p:ph type="ftr" sz="quarter" idx="3"/>
          </p:nvPr>
        </p:nvSpPr>
        <p:spPr bwMode="auto">
          <a:xfrm>
            <a:off x="2987675" y="6381750"/>
            <a:ext cx="35433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endParaRPr lang="de-AT"/>
          </a:p>
        </p:txBody>
      </p:sp>
      <p:sp>
        <p:nvSpPr>
          <p:cNvPr id="4" name="Rectangle 6"/>
          <p:cNvSpPr>
            <a:spLocks noGrp="1" noChangeArrowheads="1"/>
          </p:cNvSpPr>
          <p:nvPr>
            <p:ph type="sldNum" sz="quarter" idx="4"/>
          </p:nvPr>
        </p:nvSpPr>
        <p:spPr bwMode="auto">
          <a:xfrm>
            <a:off x="7812088" y="6381750"/>
            <a:ext cx="6477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0F07AD3C-3776-476A-B15B-D0EF0BB60108}" type="slidenum">
              <a:rPr lang="de-AT"/>
              <a:pPr>
                <a:defRPr/>
              </a:pPr>
              <a:t>‹Nr.›</a:t>
            </a:fld>
            <a:endParaRPr lang="de-AT"/>
          </a:p>
        </p:txBody>
      </p:sp>
      <p:sp>
        <p:nvSpPr>
          <p:cNvPr id="1034" name="Text Box 11"/>
          <p:cNvSpPr txBox="1">
            <a:spLocks noChangeArrowheads="1"/>
          </p:cNvSpPr>
          <p:nvPr userDrawn="1"/>
        </p:nvSpPr>
        <p:spPr bwMode="auto">
          <a:xfrm>
            <a:off x="179388" y="6237288"/>
            <a:ext cx="3240087" cy="396875"/>
          </a:xfrm>
          <a:prstGeom prst="rect">
            <a:avLst/>
          </a:prstGeom>
          <a:noFill/>
          <a:ln w="9525">
            <a:noFill/>
            <a:miter lim="800000"/>
            <a:headEnd/>
            <a:tailEnd/>
          </a:ln>
        </p:spPr>
        <p:txBody>
          <a:bodyPr>
            <a:spAutoFit/>
          </a:bodyPr>
          <a:lstStyle/>
          <a:p>
            <a:r>
              <a:rPr lang="de-AT" sz="800" i="1"/>
              <a:t>Niederösterreichischer Landesfeuerwehrverband</a:t>
            </a:r>
            <a:br>
              <a:rPr lang="de-AT" sz="800" i="1"/>
            </a:br>
            <a:r>
              <a:rPr lang="de-AT" sz="1200">
                <a:solidFill>
                  <a:srgbClr val="777777"/>
                </a:solidFill>
                <a:latin typeface="Kravitz Thermal" pitchFamily="2" charset="0"/>
              </a:rPr>
              <a:t>Abschnittsfeuerwehrkommando</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fkdo-09.at/html/img/pool/Zeitlberger.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fkdo-09.at/html/img/pool/BR_Adolf_Huber_a.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2.jpg@01D11E23.A04C522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4.jpg@01D11E23.A04C522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81075"/>
            <a:ext cx="7772400" cy="2619375"/>
          </a:xfrm>
          <a:solidFill>
            <a:schemeClr val="accent2">
              <a:lumMod val="20000"/>
              <a:lumOff val="80000"/>
            </a:schemeClr>
          </a:solidFill>
        </p:spPr>
        <p:txBody>
          <a:bodyPr/>
          <a:lstStyle/>
          <a:p>
            <a:pPr eaLnBrk="1" hangingPunct="1">
              <a:defRPr/>
            </a:pPr>
            <a:r>
              <a:rPr lang="de-DE" b="1" dirty="0" smtClean="0"/>
              <a:t>Abschnittsfeuerwehrtag</a:t>
            </a:r>
            <a:br>
              <a:rPr lang="de-DE" b="1" dirty="0" smtClean="0"/>
            </a:br>
            <a:r>
              <a:rPr lang="de-DE" b="1" dirty="0" smtClean="0"/>
              <a:t>Feuerwehrabschnitt Stockerau</a:t>
            </a:r>
            <a:endParaRPr lang="de-DE" b="1" dirty="0"/>
          </a:p>
        </p:txBody>
      </p:sp>
      <p:sp>
        <p:nvSpPr>
          <p:cNvPr id="2051" name="Rectangle 3"/>
          <p:cNvSpPr>
            <a:spLocks noGrp="1" noChangeArrowheads="1"/>
          </p:cNvSpPr>
          <p:nvPr>
            <p:ph type="subTitle" idx="1"/>
          </p:nvPr>
        </p:nvSpPr>
        <p:spPr>
          <a:solidFill>
            <a:schemeClr val="accent2">
              <a:lumMod val="20000"/>
              <a:lumOff val="80000"/>
            </a:schemeClr>
          </a:solidFill>
        </p:spPr>
        <p:txBody>
          <a:bodyPr/>
          <a:lstStyle/>
          <a:p>
            <a:pPr eaLnBrk="1" hangingPunct="1">
              <a:defRPr/>
            </a:pPr>
            <a:endParaRPr lang="de-DE" dirty="0" smtClean="0"/>
          </a:p>
          <a:p>
            <a:pPr eaLnBrk="1" hangingPunct="1">
              <a:defRPr/>
            </a:pPr>
            <a:r>
              <a:rPr lang="de-DE" dirty="0" smtClean="0"/>
              <a:t>13. November 2015</a:t>
            </a:r>
          </a:p>
        </p:txBody>
      </p:sp>
      <p:sp>
        <p:nvSpPr>
          <p:cNvPr id="3076" name="Foliennummernplatzhalter 3"/>
          <p:cNvSpPr>
            <a:spLocks noGrp="1"/>
          </p:cNvSpPr>
          <p:nvPr>
            <p:ph type="sldNum" sz="quarter" idx="12"/>
          </p:nvPr>
        </p:nvSpPr>
        <p:spPr>
          <a:noFill/>
        </p:spPr>
        <p:txBody>
          <a:bodyPr/>
          <a:lstStyle/>
          <a:p>
            <a:fld id="{2B813E3E-D04C-44E3-9EA0-97C2CB72D948}" type="slidenum">
              <a:rPr lang="de-AT" smtClean="0"/>
              <a:pPr/>
              <a:t>1</a:t>
            </a:fld>
            <a:endParaRPr lang="de-AT"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908720"/>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fld id="{B144A0ED-F97A-4BDA-B43A-DD1C3D482434}" type="slidenum">
              <a:rPr lang="de-AT" smtClean="0"/>
              <a:pPr/>
              <a:t>10</a:t>
            </a:fld>
            <a:endParaRPr lang="de-AT"/>
          </a:p>
        </p:txBody>
      </p:sp>
      <p:pic>
        <p:nvPicPr>
          <p:cNvPr id="5" name="Inhaltsplatzhalter 4" descr="G:\FEUERWEHR 2013\Abschnitt Stockerau\2013\Arbeitstagung in Stockerau 14 April 2013\FF Feste.jpg"/>
          <p:cNvPicPr>
            <a:picLocks noGrp="1"/>
          </p:cNvPicPr>
          <p:nvPr>
            <p:ph idx="1"/>
          </p:nvPr>
        </p:nvPicPr>
        <p:blipFill>
          <a:blip r:embed="rId2" cstate="print"/>
          <a:srcRect/>
          <a:stretch>
            <a:fillRect/>
          </a:stretch>
        </p:blipFill>
        <p:spPr bwMode="auto">
          <a:xfrm>
            <a:off x="971601" y="1268760"/>
            <a:ext cx="691276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3" name="Inhaltsplatzhalter 2"/>
          <p:cNvSpPr>
            <a:spLocks noGrp="1"/>
          </p:cNvSpPr>
          <p:nvPr>
            <p:ph idx="1"/>
          </p:nvPr>
        </p:nvSpPr>
        <p:spPr/>
        <p:txBody>
          <a:bodyPr/>
          <a:lstStyle/>
          <a:p>
            <a:pPr>
              <a:buNone/>
            </a:pPr>
            <a:r>
              <a:rPr lang="de-AT" sz="1600" dirty="0" smtClean="0"/>
              <a:t>Hornstein 	30.09.2015, 06:07 </a:t>
            </a:r>
          </a:p>
          <a:p>
            <a:pPr>
              <a:buNone/>
            </a:pPr>
            <a:r>
              <a:rPr lang="de-AT" sz="1600" dirty="0" smtClean="0"/>
              <a:t> </a:t>
            </a:r>
          </a:p>
          <a:p>
            <a:pPr algn="ctr">
              <a:buNone/>
            </a:pPr>
            <a:r>
              <a:rPr lang="de-AT" b="1" dirty="0" smtClean="0"/>
              <a:t>30.000 Euro Nachzahlung für Feuerwehr</a:t>
            </a:r>
          </a:p>
          <a:p>
            <a:pPr>
              <a:buNone/>
            </a:pPr>
            <a:r>
              <a:rPr lang="de-AT" sz="1600" dirty="0" smtClean="0"/>
              <a:t> </a:t>
            </a:r>
          </a:p>
          <a:p>
            <a:pPr>
              <a:buNone/>
            </a:pPr>
            <a:r>
              <a:rPr lang="de-AT" sz="1600" dirty="0" smtClean="0"/>
              <a:t>Eine saftige Zahlung steht der Feuerwehr nach einer Anzeige bei der Finanz mit einhergehender Steuerprüfung bevor.</a:t>
            </a:r>
          </a:p>
          <a:p>
            <a:pPr>
              <a:buNone/>
            </a:pPr>
            <a:r>
              <a:rPr lang="de-AT" sz="1600" dirty="0" smtClean="0"/>
              <a:t> Die Feste der Feuerwehr Hornstein, darunter das Scheunenfest zu Pfingsten, der Feuerwehrball und der Glühweinstand, waren Gegenstand von Ermittlungen der Finanz.</a:t>
            </a:r>
          </a:p>
          <a:p>
            <a:pPr>
              <a:buNone/>
            </a:pPr>
            <a:r>
              <a:rPr lang="de-AT" sz="1600" dirty="0" smtClean="0"/>
              <a:t>Das Finanzamt leitete ein Verfahren gegen die Feuerwehr ein. „Der Bescheid liegt uns noch nicht vor“, stellt Kommandant Wolfgang Rosner fest.</a:t>
            </a:r>
          </a:p>
          <a:p>
            <a:pPr>
              <a:buNone/>
            </a:pPr>
            <a:r>
              <a:rPr lang="de-AT" sz="1600" dirty="0" smtClean="0"/>
              <a:t>Feuerwehrball wird heuer abgesagt</a:t>
            </a:r>
          </a:p>
          <a:p>
            <a:pPr>
              <a:buNone/>
            </a:pPr>
            <a:r>
              <a:rPr lang="de-AT" sz="1600" dirty="0" smtClean="0"/>
              <a:t>Aber wie man von Insidern hört, soll die Finanz eine Steuernachzahlung von 30.000 Euro fordern. </a:t>
            </a:r>
          </a:p>
          <a:p>
            <a:pPr>
              <a:buNone/>
            </a:pPr>
            <a:r>
              <a:rPr lang="de-AT" sz="1100" u="sng" dirty="0" smtClean="0">
                <a:solidFill>
                  <a:srgbClr val="0099FF"/>
                </a:solidFill>
              </a:rPr>
              <a:t>http://www.bvz.at/nachrichten/lokales/aktuell/eisenstadt/top-30-000-Euro-Nachzahlung-fuer-Feuerwehr;art5512,672928</a:t>
            </a:r>
          </a:p>
          <a:p>
            <a:pPr>
              <a:buNone/>
            </a:pPr>
            <a:endParaRPr lang="de-AT" sz="16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11</a:t>
            </a:fld>
            <a:endParaRPr lang="de-A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79512" y="0"/>
            <a:ext cx="8496944" cy="3140968"/>
          </a:xfrm>
        </p:spPr>
        <p:txBody>
          <a:bodyPr/>
          <a:lstStyle/>
          <a:p>
            <a:pPr eaLnBrk="1" hangingPunct="1"/>
            <a:r>
              <a:rPr lang="de-DE" sz="2800" dirty="0" smtClean="0"/>
              <a:t>Bericht des Abschnittsfeuerwehrkommandanten</a:t>
            </a:r>
            <a:br>
              <a:rPr lang="de-DE" sz="2800" dirty="0" smtClean="0"/>
            </a:br>
            <a:r>
              <a:rPr lang="de-DE" sz="1400" dirty="0" smtClean="0"/>
              <a:t> </a:t>
            </a:r>
            <a:r>
              <a:rPr lang="de-DE" sz="2800" dirty="0" smtClean="0"/>
              <a:t/>
            </a:r>
            <a:br>
              <a:rPr lang="de-DE" sz="2800" dirty="0" smtClean="0"/>
            </a:br>
            <a:r>
              <a:rPr lang="de-DE" sz="2800" b="1" dirty="0" smtClean="0"/>
              <a:t>Ehrungen 25, 40 und 50 Jahre….</a:t>
            </a:r>
            <a:r>
              <a:rPr lang="de-DE" sz="2800" dirty="0" smtClean="0"/>
              <a:t/>
            </a:r>
            <a:br>
              <a:rPr lang="de-DE" sz="2800" dirty="0" smtClean="0"/>
            </a:br>
            <a:r>
              <a:rPr lang="de-DE" sz="1400" dirty="0" smtClean="0"/>
              <a:t> </a:t>
            </a:r>
            <a:r>
              <a:rPr lang="de-DE" sz="2800" dirty="0" smtClean="0"/>
              <a:t/>
            </a:r>
            <a:br>
              <a:rPr lang="de-DE" sz="2800" dirty="0" smtClean="0"/>
            </a:br>
            <a:r>
              <a:rPr lang="de-DE" sz="2800" dirty="0" smtClean="0"/>
              <a:t>8. Dezember 2015 - Abschnitt Stockerau</a:t>
            </a:r>
            <a:br>
              <a:rPr lang="de-DE" sz="2800" dirty="0" smtClean="0"/>
            </a:br>
            <a:r>
              <a:rPr lang="de-DE" sz="1400" dirty="0" smtClean="0"/>
              <a:t> </a:t>
            </a:r>
            <a:r>
              <a:rPr lang="de-DE" sz="2800" dirty="0" smtClean="0"/>
              <a:t/>
            </a:r>
            <a:br>
              <a:rPr lang="de-DE" sz="2800" dirty="0" smtClean="0"/>
            </a:br>
            <a:r>
              <a:rPr lang="de-DE" sz="2800" b="1" dirty="0" smtClean="0"/>
              <a:t>Termintausch</a:t>
            </a:r>
            <a:r>
              <a:rPr lang="de-DE" sz="2800" dirty="0" smtClean="0"/>
              <a:t> auf  20. Nov.2015 – </a:t>
            </a:r>
            <a:r>
              <a:rPr lang="de-DE" sz="2000" dirty="0" smtClean="0"/>
              <a:t>Abschnitt Korneuburg </a:t>
            </a:r>
            <a:r>
              <a:rPr lang="de-DE" sz="2800" dirty="0" smtClean="0"/>
              <a:t>VR Andreas Steuer informieren</a:t>
            </a:r>
            <a:endParaRPr lang="de-AT" sz="2800" dirty="0" smtClean="0"/>
          </a:p>
        </p:txBody>
      </p:sp>
      <p:sp>
        <p:nvSpPr>
          <p:cNvPr id="19459" name="Foliennummernplatzhalter 3"/>
          <p:cNvSpPr>
            <a:spLocks noGrp="1"/>
          </p:cNvSpPr>
          <p:nvPr>
            <p:ph type="sldNum" sz="quarter" idx="12"/>
          </p:nvPr>
        </p:nvSpPr>
        <p:spPr>
          <a:noFill/>
        </p:spPr>
        <p:txBody>
          <a:bodyPr/>
          <a:lstStyle/>
          <a:p>
            <a:fld id="{01624F34-FC15-4394-A567-E71A1E67DED5}" type="slidenum">
              <a:rPr lang="de-AT" smtClean="0"/>
              <a:pPr/>
              <a:t>12</a:t>
            </a:fld>
            <a:endParaRPr lang="de-AT" smtClean="0"/>
          </a:p>
        </p:txBody>
      </p:sp>
      <p:pic>
        <p:nvPicPr>
          <p:cNvPr id="19462" name="Picture 6" descr="H:\DAS ORIGINAL\FEUERWEHR ALLES\Abschittsfeuerwehrkom Stockerau\2012\Ehrungen Feuerwehrabschnitt Stockerau 2012\DSC06472.JPG"/>
          <p:cNvPicPr>
            <a:picLocks noGrp="1" noChangeAspect="1" noChangeArrowheads="1"/>
          </p:cNvPicPr>
          <p:nvPr>
            <p:ph idx="1"/>
          </p:nvPr>
        </p:nvPicPr>
        <p:blipFill>
          <a:blip r:embed="rId2" cstate="print"/>
          <a:srcRect/>
          <a:stretch>
            <a:fillRect/>
          </a:stretch>
        </p:blipFill>
        <p:spPr bwMode="auto">
          <a:xfrm>
            <a:off x="2483768" y="3068960"/>
            <a:ext cx="3256838" cy="303367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3" name="Inhaltsplatzhalter 2"/>
          <p:cNvSpPr>
            <a:spLocks noGrp="1"/>
          </p:cNvSpPr>
          <p:nvPr>
            <p:ph idx="1"/>
          </p:nvPr>
        </p:nvSpPr>
        <p:spPr>
          <a:xfrm>
            <a:off x="0" y="1052736"/>
            <a:ext cx="8748464" cy="4897214"/>
          </a:xfrm>
        </p:spPr>
        <p:txBody>
          <a:bodyPr/>
          <a:lstStyle/>
          <a:p>
            <a:pPr algn="ctr">
              <a:buNone/>
            </a:pPr>
            <a:r>
              <a:rPr lang="de-AT" sz="6000" b="1" dirty="0" smtClean="0">
                <a:solidFill>
                  <a:srgbClr val="FF0000"/>
                </a:solidFill>
              </a:rPr>
              <a:t>2016 Wahlen</a:t>
            </a:r>
          </a:p>
          <a:p>
            <a:pPr algn="ctr">
              <a:buNone/>
            </a:pPr>
            <a:r>
              <a:rPr lang="de-AT" sz="2400" b="1" dirty="0" smtClean="0">
                <a:solidFill>
                  <a:srgbClr val="0070C0"/>
                </a:solidFill>
              </a:rPr>
              <a:t>Bis 31. Jänner 2016 müssen alle Feuerwehrkommandos gewählt sein!</a:t>
            </a:r>
          </a:p>
          <a:p>
            <a:pPr algn="ctr">
              <a:buNone/>
            </a:pPr>
            <a:endParaRPr lang="de-AT" sz="1200" b="1" dirty="0" smtClean="0">
              <a:solidFill>
                <a:srgbClr val="FF0000"/>
              </a:solidFill>
            </a:endParaRPr>
          </a:p>
          <a:p>
            <a:pPr algn="ctr">
              <a:buNone/>
            </a:pPr>
            <a:r>
              <a:rPr lang="de-AT" b="1" dirty="0" smtClean="0">
                <a:solidFill>
                  <a:srgbClr val="FF0000"/>
                </a:solidFill>
              </a:rPr>
              <a:t>Am 20. </a:t>
            </a:r>
            <a:r>
              <a:rPr lang="de-AT" b="1" dirty="0" err="1" smtClean="0">
                <a:solidFill>
                  <a:srgbClr val="FF0000"/>
                </a:solidFill>
              </a:rPr>
              <a:t>Feber</a:t>
            </a:r>
            <a:r>
              <a:rPr lang="de-AT" b="1" dirty="0" smtClean="0">
                <a:solidFill>
                  <a:srgbClr val="FF0000"/>
                </a:solidFill>
              </a:rPr>
              <a:t> 2016 im Grunerhof werden</a:t>
            </a:r>
          </a:p>
          <a:p>
            <a:pPr algn="ctr"/>
            <a:r>
              <a:rPr lang="de-AT" b="1" dirty="0" smtClean="0">
                <a:solidFill>
                  <a:srgbClr val="FF0000"/>
                </a:solidFill>
              </a:rPr>
              <a:t>BFKDO</a:t>
            </a:r>
          </a:p>
          <a:p>
            <a:pPr algn="ctr"/>
            <a:r>
              <a:rPr lang="de-AT" b="1" dirty="0" smtClean="0">
                <a:solidFill>
                  <a:srgbClr val="FF0000"/>
                </a:solidFill>
              </a:rPr>
              <a:t>Beide AFKDEN</a:t>
            </a:r>
          </a:p>
          <a:p>
            <a:pPr algn="ctr"/>
            <a:r>
              <a:rPr lang="de-AT" b="1" dirty="0" smtClean="0">
                <a:solidFill>
                  <a:srgbClr val="FF0000"/>
                </a:solidFill>
              </a:rPr>
              <a:t>Alle UAKDTEN</a:t>
            </a:r>
          </a:p>
          <a:p>
            <a:pPr algn="ctr">
              <a:buNone/>
            </a:pPr>
            <a:r>
              <a:rPr lang="de-AT" b="1" dirty="0" smtClean="0">
                <a:solidFill>
                  <a:srgbClr val="FF0000"/>
                </a:solidFill>
              </a:rPr>
              <a:t>gewählt!</a:t>
            </a:r>
          </a:p>
          <a:p>
            <a:pPr algn="ctr">
              <a:buNone/>
            </a:pPr>
            <a:endParaRPr lang="de-AT" b="1" dirty="0" smtClean="0">
              <a:solidFill>
                <a:srgbClr val="FF0000"/>
              </a:solidFill>
            </a:endParaRPr>
          </a:p>
          <a:p>
            <a:pPr algn="ctr">
              <a:buNone/>
            </a:pPr>
            <a:endParaRPr lang="de-AT" b="1" dirty="0" smtClean="0">
              <a:solidFill>
                <a:srgbClr val="FF0000"/>
              </a:solidFill>
            </a:endParaRPr>
          </a:p>
          <a:p>
            <a:pPr algn="ctr">
              <a:buNone/>
            </a:pPr>
            <a:endParaRPr lang="de-AT" b="1" dirty="0">
              <a:solidFill>
                <a:srgbClr val="FF0000"/>
              </a:solidFill>
            </a:endParaRPr>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13</a:t>
            </a:fld>
            <a:endParaRPr lang="de-A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Bezirksfeuerwehrkommandanten</a:t>
            </a:r>
            <a:br>
              <a:rPr lang="de-DE" sz="2800" dirty="0" smtClean="0"/>
            </a:br>
            <a:r>
              <a:rPr lang="de-DE" sz="2800" dirty="0" smtClean="0"/>
              <a:t> 13. November 2015</a:t>
            </a:r>
            <a:endParaRPr lang="de-AT" sz="2800" dirty="0"/>
          </a:p>
        </p:txBody>
      </p:sp>
      <p:sp>
        <p:nvSpPr>
          <p:cNvPr id="3" name="Inhaltsplatzhalter 2"/>
          <p:cNvSpPr>
            <a:spLocks noGrp="1"/>
          </p:cNvSpPr>
          <p:nvPr>
            <p:ph idx="1"/>
          </p:nvPr>
        </p:nvSpPr>
        <p:spPr/>
        <p:txBody>
          <a:bodyPr/>
          <a:lstStyle/>
          <a:p>
            <a:pPr algn="ctr">
              <a:buNone/>
            </a:pPr>
            <a:r>
              <a:rPr lang="de-DE" sz="2800" dirty="0" smtClean="0"/>
              <a:t>OBR Friedrich </a:t>
            </a:r>
            <a:r>
              <a:rPr lang="de-DE" sz="2800" dirty="0" err="1" smtClean="0"/>
              <a:t>Zeitlberger</a:t>
            </a:r>
            <a:endParaRPr lang="de-DE" sz="2800" dirty="0" smtClean="0"/>
          </a:p>
          <a:p>
            <a:pPr algn="ctr"/>
            <a:endParaRPr lang="de-AT" sz="2400" dirty="0" smtClean="0"/>
          </a:p>
          <a:p>
            <a:pPr marL="0" indent="0" algn="ctr">
              <a:buNone/>
            </a:pPr>
            <a:endParaRPr lang="de-AT" sz="2400" dirty="0" smtClean="0"/>
          </a:p>
          <a:p>
            <a:pPr algn="ctr"/>
            <a:endParaRPr lang="de-AT" sz="2400" dirty="0" smtClean="0"/>
          </a:p>
          <a:p>
            <a:pPr algn="ctr"/>
            <a:endParaRPr lang="de-AT" sz="2400" dirty="0" smtClean="0"/>
          </a:p>
          <a:p>
            <a:pPr algn="ctr"/>
            <a:endParaRPr lang="de-AT" sz="2400" dirty="0" smtClean="0"/>
          </a:p>
          <a:p>
            <a:pPr algn="ctr"/>
            <a:endParaRPr lang="de-AT" sz="2400" dirty="0" smtClean="0"/>
          </a:p>
          <a:p>
            <a:pPr algn="ctr"/>
            <a:endParaRPr lang="de-AT" sz="2400" dirty="0" smtClean="0"/>
          </a:p>
          <a:p>
            <a:endParaRPr lang="de-AT" sz="1600" dirty="0" smtClean="0"/>
          </a:p>
          <a:p>
            <a:endParaRPr lang="de-AT" sz="1600" dirty="0" smtClean="0"/>
          </a:p>
          <a:p>
            <a:pPr algn="ctr"/>
            <a:endParaRPr lang="de-DE" sz="2400" dirty="0" smtClean="0"/>
          </a:p>
          <a:p>
            <a:pPr algn="ctr"/>
            <a:endParaRPr lang="de-DE" sz="2400" dirty="0" smtClean="0"/>
          </a:p>
          <a:p>
            <a:pPr algn="ctr"/>
            <a:endParaRPr lang="de-DE" sz="2400" dirty="0" smtClean="0"/>
          </a:p>
          <a:p>
            <a:pPr algn="ctr"/>
            <a:endParaRPr lang="de-DE" sz="2400" dirty="0" smtClean="0"/>
          </a:p>
          <a:p>
            <a:pPr algn="ctr"/>
            <a:endParaRPr lang="de-DE" sz="2400" dirty="0" smtClean="0"/>
          </a:p>
          <a:p>
            <a:pPr algn="ctr"/>
            <a:endParaRPr lang="de-DE" sz="2400" dirty="0" smtClean="0"/>
          </a:p>
          <a:p>
            <a:pPr algn="ctr"/>
            <a:endParaRPr lang="de-AT" sz="2400" dirty="0" smtClean="0"/>
          </a:p>
        </p:txBody>
      </p:sp>
      <p:sp>
        <p:nvSpPr>
          <p:cNvPr id="4" name="Foliennummernplatzhalter 3"/>
          <p:cNvSpPr>
            <a:spLocks noGrp="1"/>
          </p:cNvSpPr>
          <p:nvPr>
            <p:ph type="sldNum" sz="quarter" idx="12"/>
          </p:nvPr>
        </p:nvSpPr>
        <p:spPr/>
        <p:txBody>
          <a:bodyPr/>
          <a:lstStyle/>
          <a:p>
            <a:fld id="{B144A0ED-F97A-4BDA-B43A-DD1C3D482434}" type="slidenum">
              <a:rPr lang="de-AT" smtClean="0"/>
              <a:pPr/>
              <a:t>14</a:t>
            </a:fld>
            <a:endParaRPr lang="de-AT"/>
          </a:p>
        </p:txBody>
      </p:sp>
      <p:pic>
        <p:nvPicPr>
          <p:cNvPr id="6" name="Grafik 5" descr="http://www.bfkdo-09.at/html/img/thumbs/Zeitlberger.JPG">
            <a:hlinkClick r:id="rId2" tooltip="&quot;&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48880"/>
            <a:ext cx="2520280" cy="324036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49232" y="1268760"/>
            <a:ext cx="7772400" cy="2331690"/>
          </a:xfrm>
          <a:effectLst>
            <a:outerShdw blurRad="50800" dist="38100" dir="2700000" algn="tl" rotWithShape="0">
              <a:prstClr val="black">
                <a:alpha val="40000"/>
              </a:prstClr>
            </a:outerShdw>
          </a:effectLst>
          <a:scene3d>
            <a:camera prst="perspectiveAbove"/>
            <a:lightRig rig="threePt" dir="t"/>
          </a:scene3d>
          <a:sp3d>
            <a:bevelT/>
          </a:sp3d>
        </p:spPr>
        <p:txBody>
          <a:bodyPr>
            <a:sp3d extrusionH="57150">
              <a:bevelT w="82550" h="38100" prst="coolSlant"/>
            </a:sp3d>
          </a:bodyPr>
          <a:lstStyle/>
          <a:p>
            <a:r>
              <a:rPr lang="de-AT" dirty="0" smtClean="0"/>
              <a:t>NÖ Feuerwehrgesetz</a:t>
            </a:r>
            <a:br>
              <a:rPr lang="de-AT" dirty="0" smtClean="0"/>
            </a:br>
            <a:r>
              <a:rPr lang="de-AT" dirty="0" smtClean="0"/>
              <a:t>und</a:t>
            </a:r>
            <a:br>
              <a:rPr lang="de-AT" dirty="0" smtClean="0"/>
            </a:br>
            <a:r>
              <a:rPr lang="de-AT" dirty="0" smtClean="0"/>
              <a:t>Feuerwehrordnung</a:t>
            </a:r>
            <a:endParaRPr lang="de-DE" dirty="0"/>
          </a:p>
        </p:txBody>
      </p:sp>
      <p:sp>
        <p:nvSpPr>
          <p:cNvPr id="4" name="Titel 1"/>
          <p:cNvSpPr txBox="1">
            <a:spLocks/>
          </p:cNvSpPr>
          <p:nvPr/>
        </p:nvSpPr>
        <p:spPr bwMode="auto">
          <a:xfrm>
            <a:off x="320632" y="3482028"/>
            <a:ext cx="8229600" cy="1296144"/>
          </a:xfrm>
          <a:prstGeom prst="rect">
            <a:avLst/>
          </a:prstGeom>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de-AT" sz="4000" kern="0" dirty="0" smtClean="0">
                <a:effectLst>
                  <a:outerShdw blurRad="38100" dist="38100" dir="2700000" algn="tl">
                    <a:srgbClr val="000000">
                      <a:alpha val="43137"/>
                    </a:srgbClr>
                  </a:outerShdw>
                </a:effectLst>
              </a:rPr>
              <a:t>Neuerungen</a:t>
            </a:r>
          </a:p>
          <a:p>
            <a:r>
              <a:rPr lang="de-AT" sz="4000" kern="0" dirty="0" smtClean="0">
                <a:effectLst>
                  <a:outerShdw blurRad="38100" dist="38100" dir="2700000" algn="tl">
                    <a:srgbClr val="000000">
                      <a:alpha val="43137"/>
                    </a:srgbClr>
                  </a:outerShdw>
                </a:effectLst>
              </a:rPr>
              <a:t>Änderungen</a:t>
            </a:r>
            <a:endParaRPr lang="de-DE" sz="4000" kern="0" dirty="0">
              <a:effectLst>
                <a:outerShdw blurRad="38100" dist="38100" dir="2700000" algn="tl">
                  <a:srgbClr val="000000">
                    <a:alpha val="43137"/>
                  </a:srgbClr>
                </a:outerShdw>
              </a:effectLst>
            </a:endParaRPr>
          </a:p>
        </p:txBody>
      </p:sp>
      <p:sp>
        <p:nvSpPr>
          <p:cNvPr id="2" name="Rechteck 1"/>
          <p:cNvSpPr/>
          <p:nvPr/>
        </p:nvSpPr>
        <p:spPr>
          <a:xfrm rot="19536702">
            <a:off x="460736" y="588978"/>
            <a:ext cx="1380598" cy="923330"/>
          </a:xfrm>
          <a:prstGeom prst="rect">
            <a:avLst/>
          </a:prstGeom>
          <a:noFill/>
        </p:spPr>
        <p:txBody>
          <a:bodyPr wrap="square" lIns="91440" tIns="45720" rIns="91440" bIns="45720">
            <a:spAutoFit/>
          </a:bodyPr>
          <a:lstStyle/>
          <a:p>
            <a:pPr algn="ctr"/>
            <a:r>
              <a:rPr lang="de-DE"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de-DE"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hteck 4"/>
          <p:cNvSpPr/>
          <p:nvPr/>
        </p:nvSpPr>
        <p:spPr>
          <a:xfrm rot="999166">
            <a:off x="6936884" y="588978"/>
            <a:ext cx="1380598" cy="923330"/>
          </a:xfrm>
          <a:prstGeom prst="rect">
            <a:avLst/>
          </a:prstGeom>
          <a:noFill/>
        </p:spPr>
        <p:txBody>
          <a:bodyPr wrap="square" lIns="91440" tIns="45720" rIns="91440" bIns="45720">
            <a:spAutoFit/>
          </a:bodyPr>
          <a:lstStyle/>
          <a:p>
            <a:pPr algn="ctr"/>
            <a:r>
              <a:rPr lang="de-DE"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de-DE"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hteck 5"/>
          <p:cNvSpPr/>
          <p:nvPr/>
        </p:nvSpPr>
        <p:spPr>
          <a:xfrm rot="1188652">
            <a:off x="535639" y="4962330"/>
            <a:ext cx="1380598" cy="923330"/>
          </a:xfrm>
          <a:prstGeom prst="rect">
            <a:avLst/>
          </a:prstGeom>
          <a:noFill/>
        </p:spPr>
        <p:txBody>
          <a:bodyPr wrap="square" lIns="91440" tIns="45720" rIns="91440" bIns="45720">
            <a:spAutoFit/>
          </a:bodyPr>
          <a:lstStyle/>
          <a:p>
            <a:pPr algn="ctr"/>
            <a:r>
              <a:rPr lang="de-DE"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de-DE"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eck 6"/>
          <p:cNvSpPr/>
          <p:nvPr/>
        </p:nvSpPr>
        <p:spPr>
          <a:xfrm rot="19536702">
            <a:off x="7160376" y="4890242"/>
            <a:ext cx="1380598" cy="923330"/>
          </a:xfrm>
          <a:prstGeom prst="rect">
            <a:avLst/>
          </a:prstGeom>
          <a:noFill/>
        </p:spPr>
        <p:txBody>
          <a:bodyPr wrap="square" lIns="91440" tIns="45720" rIns="91440" bIns="45720">
            <a:spAutoFit/>
          </a:bodyPr>
          <a:lstStyle/>
          <a:p>
            <a:pPr algn="ctr"/>
            <a:r>
              <a:rPr lang="de-DE"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de-DE"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052736"/>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16</a:t>
            </a:fld>
            <a:endParaRPr lang="de-AT"/>
          </a:p>
        </p:txBody>
      </p:sp>
      <p:pic>
        <p:nvPicPr>
          <p:cNvPr id="5" name="Inhaltsplatzhalter 4" descr="https://scontent-vie1-1.xx.fbcdn.net/hphotos-xft1/v/t1.0-9/12065875_1144843568877157_5792875537690820228_n.jpg?oh=4afc85db22e8cc66b3797f60d8846e90&amp;oe=56C9D463"/>
          <p:cNvPicPr>
            <a:picLocks noGrp="1"/>
          </p:cNvPicPr>
          <p:nvPr>
            <p:ph idx="1"/>
          </p:nvPr>
        </p:nvPicPr>
        <p:blipFill>
          <a:blip r:embed="rId2" cstate="print"/>
          <a:srcRect l="15012" t="4104" r="13930" b="43644"/>
          <a:stretch>
            <a:fillRect/>
          </a:stretch>
        </p:blipFill>
        <p:spPr bwMode="auto">
          <a:xfrm>
            <a:off x="1979713" y="1052736"/>
            <a:ext cx="518457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980728"/>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17</a:t>
            </a:fld>
            <a:endParaRPr lang="de-AT"/>
          </a:p>
        </p:txBody>
      </p:sp>
      <p:pic>
        <p:nvPicPr>
          <p:cNvPr id="1026" name="Picture 2"/>
          <p:cNvPicPr>
            <a:picLocks noGrp="1" noChangeAspect="1" noChangeArrowheads="1"/>
          </p:cNvPicPr>
          <p:nvPr>
            <p:ph idx="1"/>
          </p:nvPr>
        </p:nvPicPr>
        <p:blipFill>
          <a:blip r:embed="rId2" cstate="print"/>
          <a:srcRect l="7119" t="6544" r="7109" b="3294"/>
          <a:stretch>
            <a:fillRect/>
          </a:stretch>
        </p:blipFill>
        <p:spPr bwMode="auto">
          <a:xfrm>
            <a:off x="2411760" y="881474"/>
            <a:ext cx="3816424" cy="567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23850" y="0"/>
            <a:ext cx="8229600" cy="1052513"/>
          </a:xfrm>
        </p:spPr>
        <p:txBody>
          <a:bodyPr/>
          <a:lstStyle/>
          <a:p>
            <a:pPr eaLnBrk="1" hangingPunct="1"/>
            <a:r>
              <a:rPr lang="de-DE" sz="2800" dirty="0" smtClean="0"/>
              <a:t>Bericht des Abschnittsfeuerwehrkommandanten</a:t>
            </a:r>
            <a:br>
              <a:rPr lang="de-DE" sz="2800" dirty="0" smtClean="0"/>
            </a:br>
            <a:r>
              <a:rPr lang="de-DE" sz="2800" dirty="0" smtClean="0"/>
              <a:t>13. November 2015</a:t>
            </a:r>
            <a:endParaRPr lang="de-AT" sz="2800" dirty="0" smtClean="0"/>
          </a:p>
        </p:txBody>
      </p:sp>
      <p:sp>
        <p:nvSpPr>
          <p:cNvPr id="19459" name="Foliennummernplatzhalter 3"/>
          <p:cNvSpPr>
            <a:spLocks noGrp="1"/>
          </p:cNvSpPr>
          <p:nvPr>
            <p:ph type="sldNum" sz="quarter" idx="12"/>
          </p:nvPr>
        </p:nvSpPr>
        <p:spPr>
          <a:noFill/>
        </p:spPr>
        <p:txBody>
          <a:bodyPr/>
          <a:lstStyle/>
          <a:p>
            <a:fld id="{01624F34-FC15-4394-A567-E71A1E67DED5}" type="slidenum">
              <a:rPr lang="de-AT" smtClean="0"/>
              <a:pPr/>
              <a:t>18</a:t>
            </a:fld>
            <a:endParaRPr lang="de-AT" smtClean="0"/>
          </a:p>
        </p:txBody>
      </p:sp>
      <p:pic>
        <p:nvPicPr>
          <p:cNvPr id="6" name="Inhaltsplatzhalter 5" descr="DSC06527.JPG"/>
          <p:cNvPicPr>
            <a:picLocks noGrp="1" noChangeAspect="1"/>
          </p:cNvPicPr>
          <p:nvPr>
            <p:ph idx="1"/>
          </p:nvPr>
        </p:nvPicPr>
        <p:blipFill>
          <a:blip r:embed="rId2" cstate="print"/>
          <a:srcRect l="39024"/>
          <a:stretch>
            <a:fillRect/>
          </a:stretch>
        </p:blipFill>
        <p:spPr>
          <a:xfrm>
            <a:off x="5436096" y="1818710"/>
            <a:ext cx="3096344" cy="3377070"/>
          </a:xfrm>
        </p:spPr>
      </p:pic>
      <p:pic>
        <p:nvPicPr>
          <p:cNvPr id="2050" name="Picture 2"/>
          <p:cNvPicPr>
            <a:picLocks noChangeAspect="1" noChangeArrowheads="1"/>
          </p:cNvPicPr>
          <p:nvPr/>
        </p:nvPicPr>
        <p:blipFill>
          <a:blip r:embed="rId3" cstate="print"/>
          <a:srcRect l="11922" t="19166" r="52529" b="11715"/>
          <a:stretch>
            <a:fillRect/>
          </a:stretch>
        </p:blipFill>
        <p:spPr bwMode="auto">
          <a:xfrm>
            <a:off x="467544" y="980728"/>
            <a:ext cx="4562757" cy="55446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19</a:t>
            </a:fld>
            <a:endParaRPr lang="de-AT"/>
          </a:p>
        </p:txBody>
      </p:sp>
      <p:pic>
        <p:nvPicPr>
          <p:cNvPr id="1026" name="Picture 2" descr="G:\Police Safety Award 10. Nov 2015\Police Safety Award 2015 komp\DSC04216.JPG"/>
          <p:cNvPicPr>
            <a:picLocks noGrp="1" noChangeAspect="1" noChangeArrowheads="1"/>
          </p:cNvPicPr>
          <p:nvPr>
            <p:ph idx="1"/>
          </p:nvPr>
        </p:nvPicPr>
        <p:blipFill>
          <a:blip r:embed="rId2" cstate="print"/>
          <a:srcRect/>
          <a:stretch>
            <a:fillRect/>
          </a:stretch>
        </p:blipFill>
        <p:spPr bwMode="auto">
          <a:xfrm>
            <a:off x="532496" y="1484784"/>
            <a:ext cx="7999944" cy="4703092"/>
          </a:xfrm>
          <a:prstGeom prst="rect">
            <a:avLst/>
          </a:prstGeom>
          <a:noFill/>
        </p:spPr>
      </p:pic>
    </p:spTree>
    <p:extLst>
      <p:ext uri="{BB962C8B-B14F-4D97-AF65-F5344CB8AC3E}">
        <p14:creationId xmlns:p14="http://schemas.microsoft.com/office/powerpoint/2010/main" val="18761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3" name="Inhaltsplatzhalter 2"/>
          <p:cNvSpPr>
            <a:spLocks noGrp="1"/>
          </p:cNvSpPr>
          <p:nvPr>
            <p:ph idx="1"/>
          </p:nvPr>
        </p:nvSpPr>
        <p:spPr>
          <a:xfrm>
            <a:off x="0" y="1340768"/>
            <a:ext cx="8748464" cy="4609182"/>
          </a:xfrm>
        </p:spPr>
        <p:txBody>
          <a:bodyPr/>
          <a:lstStyle/>
          <a:p>
            <a:endParaRPr lang="de-DE" sz="1400" dirty="0" smtClean="0"/>
          </a:p>
          <a:p>
            <a:pPr algn="ctr">
              <a:buNone/>
            </a:pPr>
            <a:r>
              <a:rPr lang="de-DE" sz="4400" b="1" dirty="0" smtClean="0"/>
              <a:t>Mein Bericht:</a:t>
            </a:r>
          </a:p>
          <a:p>
            <a:pPr algn="ctr">
              <a:buNone/>
            </a:pPr>
            <a:endParaRPr lang="de-DE" sz="4400" b="1" dirty="0" smtClean="0"/>
          </a:p>
          <a:p>
            <a:pPr algn="ctr">
              <a:buNone/>
            </a:pPr>
            <a:endParaRPr lang="de-AT" sz="30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2</a:t>
            </a:fld>
            <a:endParaRPr lang="de-AT"/>
          </a:p>
        </p:txBody>
      </p:sp>
      <p:pic>
        <p:nvPicPr>
          <p:cNvPr id="5" name="Grafik 4" descr="http://www.bfkdo-09.at/html/img/thumbs/BR_Adolf_Huber_a.JPG">
            <a:hlinkClick r:id="rId2" tooltip="&quot;&quot;"/>
          </p:cNvPr>
          <p:cNvPicPr/>
          <p:nvPr/>
        </p:nvPicPr>
        <p:blipFill>
          <a:blip r:embed="rId3" cstate="print"/>
          <a:srcRect/>
          <a:stretch>
            <a:fillRect/>
          </a:stretch>
        </p:blipFill>
        <p:spPr bwMode="auto">
          <a:xfrm>
            <a:off x="3203848" y="2708920"/>
            <a:ext cx="2088232" cy="27363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20</a:t>
            </a:fld>
            <a:endParaRPr lang="de-AT"/>
          </a:p>
        </p:txBody>
      </p:sp>
      <p:pic>
        <p:nvPicPr>
          <p:cNvPr id="3074" name="Picture 2" descr="G:\Police Safety Award 10. Nov 2015\Police Safety Award 2015 komp\DSC04310.JPG"/>
          <p:cNvPicPr>
            <a:picLocks noGrp="1" noChangeAspect="1" noChangeArrowheads="1"/>
          </p:cNvPicPr>
          <p:nvPr>
            <p:ph idx="1"/>
          </p:nvPr>
        </p:nvPicPr>
        <p:blipFill>
          <a:blip r:embed="rId2" cstate="print"/>
          <a:srcRect/>
          <a:stretch>
            <a:fillRect/>
          </a:stretch>
        </p:blipFill>
        <p:spPr bwMode="auto">
          <a:xfrm>
            <a:off x="1835696" y="1196752"/>
            <a:ext cx="5400599" cy="4943578"/>
          </a:xfrm>
          <a:prstGeom prst="rect">
            <a:avLst/>
          </a:prstGeom>
          <a:noFill/>
        </p:spPr>
      </p:pic>
    </p:spTree>
    <p:extLst>
      <p:ext uri="{BB962C8B-B14F-4D97-AF65-F5344CB8AC3E}">
        <p14:creationId xmlns:p14="http://schemas.microsoft.com/office/powerpoint/2010/main" val="187616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980728"/>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21</a:t>
            </a:fld>
            <a:endParaRPr lang="de-AT"/>
          </a:p>
        </p:txBody>
      </p:sp>
      <p:sp>
        <p:nvSpPr>
          <p:cNvPr id="5" name="Inhaltsplatzhalter 4"/>
          <p:cNvSpPr>
            <a:spLocks noGrp="1"/>
          </p:cNvSpPr>
          <p:nvPr>
            <p:ph idx="1"/>
          </p:nvPr>
        </p:nvSpPr>
        <p:spPr>
          <a:xfrm>
            <a:off x="323850" y="908720"/>
            <a:ext cx="8135938" cy="5041230"/>
          </a:xfrm>
        </p:spPr>
        <p:txBody>
          <a:bodyPr/>
          <a:lstStyle/>
          <a:p>
            <a:pPr algn="ctr">
              <a:buNone/>
            </a:pPr>
            <a:r>
              <a:rPr lang="de-AT" b="1" dirty="0" smtClean="0">
                <a:solidFill>
                  <a:srgbClr val="FF0000"/>
                </a:solidFill>
              </a:rPr>
              <a:t>DANKE für die letzten 5 gemeinsamen Jahre im Feuerwehrdienst!</a:t>
            </a:r>
          </a:p>
          <a:p>
            <a:pPr>
              <a:buNone/>
            </a:pPr>
            <a:endParaRPr lang="de-AT" dirty="0" smtClean="0"/>
          </a:p>
          <a:p>
            <a:pPr>
              <a:buNone/>
            </a:pPr>
            <a:endParaRPr lang="de-AT" dirty="0" smtClean="0"/>
          </a:p>
          <a:p>
            <a:pPr>
              <a:buNone/>
            </a:pPr>
            <a:endParaRPr lang="de-AT" dirty="0"/>
          </a:p>
        </p:txBody>
      </p:sp>
      <p:pic>
        <p:nvPicPr>
          <p:cNvPr id="6" name="Picture 2" descr="F:\DAS ORIGINAL Stand 25 dec 2013a\FEUERWEHR ALLES\Bezirksfeuerwehrkom Korneuburg\2011\Bez Kom Wahl\Abschnittskom Stockerau.JPG"/>
          <p:cNvPicPr>
            <a:picLocks noChangeAspect="1" noChangeArrowheads="1"/>
          </p:cNvPicPr>
          <p:nvPr/>
        </p:nvPicPr>
        <p:blipFill>
          <a:blip r:embed="rId2" cstate="print"/>
          <a:srcRect/>
          <a:stretch>
            <a:fillRect/>
          </a:stretch>
        </p:blipFill>
        <p:spPr bwMode="auto">
          <a:xfrm>
            <a:off x="943982" y="1988840"/>
            <a:ext cx="6940386" cy="4139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980728"/>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22</a:t>
            </a:fld>
            <a:endParaRPr lang="de-AT"/>
          </a:p>
        </p:txBody>
      </p:sp>
      <p:sp>
        <p:nvSpPr>
          <p:cNvPr id="5" name="Inhaltsplatzhalter 4"/>
          <p:cNvSpPr>
            <a:spLocks noGrp="1"/>
          </p:cNvSpPr>
          <p:nvPr>
            <p:ph idx="1"/>
          </p:nvPr>
        </p:nvSpPr>
        <p:spPr>
          <a:xfrm>
            <a:off x="179512" y="1124744"/>
            <a:ext cx="8496944" cy="4825206"/>
          </a:xfrm>
        </p:spPr>
        <p:txBody>
          <a:bodyPr/>
          <a:lstStyle/>
          <a:p>
            <a:pPr algn="ctr">
              <a:buNone/>
            </a:pPr>
            <a:r>
              <a:rPr lang="de-AT" sz="3600" b="1" dirty="0" smtClean="0">
                <a:solidFill>
                  <a:srgbClr val="FF0000"/>
                </a:solidFill>
              </a:rPr>
              <a:t>Frohe Festtage und PROSIT 2016!</a:t>
            </a:r>
          </a:p>
          <a:p>
            <a:pPr algn="ctr">
              <a:buNone/>
            </a:pPr>
            <a:endParaRPr lang="de-AT" sz="3600" b="1" dirty="0" smtClean="0">
              <a:solidFill>
                <a:srgbClr val="FF0000"/>
              </a:solidFill>
            </a:endParaRPr>
          </a:p>
          <a:p>
            <a:pPr algn="ctr">
              <a:buNone/>
            </a:pPr>
            <a:endParaRPr lang="de-AT" sz="3600" b="1" dirty="0" smtClean="0">
              <a:solidFill>
                <a:srgbClr val="FF0000"/>
              </a:solidFill>
            </a:endParaRPr>
          </a:p>
          <a:p>
            <a:pPr algn="ctr">
              <a:buNone/>
            </a:pPr>
            <a:endParaRPr lang="de-AT" sz="3600" b="1" dirty="0" smtClean="0">
              <a:solidFill>
                <a:srgbClr val="FF0000"/>
              </a:solidFill>
            </a:endParaRPr>
          </a:p>
          <a:p>
            <a:pPr algn="ctr">
              <a:buNone/>
            </a:pPr>
            <a:endParaRPr lang="de-AT" sz="3600" b="1" dirty="0">
              <a:solidFill>
                <a:srgbClr val="FF0000"/>
              </a:solidFill>
            </a:endParaRPr>
          </a:p>
        </p:txBody>
      </p:sp>
      <p:pic>
        <p:nvPicPr>
          <p:cNvPr id="6" name="Inhaltsplatzhalter 7" descr="F:\DAS ORIGINAL Stand 25 dec 2013a\FEUERWEHR ALLES\FF Spillern ALLES Gesamt\Weihnachtskartensammlung\DSC07742.JPG"/>
          <p:cNvPicPr>
            <a:picLocks/>
          </p:cNvPicPr>
          <p:nvPr/>
        </p:nvPicPr>
        <p:blipFill>
          <a:blip r:embed="rId2" cstate="print"/>
          <a:srcRect l="71849" t="20083" r="936" b="18426"/>
          <a:stretch>
            <a:fillRect/>
          </a:stretch>
        </p:blipFill>
        <p:spPr bwMode="auto">
          <a:xfrm>
            <a:off x="2627785" y="1916832"/>
            <a:ext cx="324036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8754" y="1052736"/>
            <a:ext cx="7243646" cy="5121484"/>
          </a:xfrm>
        </p:spPr>
      </p:pic>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3</a:t>
            </a:fld>
            <a:endParaRPr lang="de-AT"/>
          </a:p>
        </p:txBody>
      </p:sp>
    </p:spTree>
    <p:extLst>
      <p:ext uri="{BB962C8B-B14F-4D97-AF65-F5344CB8AC3E}">
        <p14:creationId xmlns:p14="http://schemas.microsoft.com/office/powerpoint/2010/main" val="18761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4</a:t>
            </a:fld>
            <a:endParaRPr lang="de-AT"/>
          </a:p>
        </p:txBody>
      </p:sp>
      <p:pic>
        <p:nvPicPr>
          <p:cNvPr id="23554" name="Picture 2"/>
          <p:cNvPicPr>
            <a:picLocks noGrp="1" noChangeAspect="1" noChangeArrowheads="1"/>
          </p:cNvPicPr>
          <p:nvPr>
            <p:ph idx="1"/>
          </p:nvPr>
        </p:nvPicPr>
        <p:blipFill>
          <a:blip r:embed="rId2" cstate="print"/>
          <a:srcRect r="21929" b="46890"/>
          <a:stretch>
            <a:fillRect/>
          </a:stretch>
        </p:blipFill>
        <p:spPr bwMode="auto">
          <a:xfrm>
            <a:off x="175488" y="1932759"/>
            <a:ext cx="8428960" cy="35838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e-DE" sz="2800" dirty="0" smtClean="0"/>
              <a:t>Bericht des Abschnittsfeuerwehrkommandanten</a:t>
            </a:r>
            <a:br>
              <a:rPr lang="de-DE" sz="2800" dirty="0" smtClean="0"/>
            </a:br>
            <a:r>
              <a:rPr lang="de-DE" sz="2800" dirty="0" smtClean="0"/>
              <a:t>13. November 2015</a:t>
            </a:r>
            <a:endParaRPr lang="de-AT" sz="2800" dirty="0" smtClean="0"/>
          </a:p>
        </p:txBody>
      </p:sp>
      <p:sp>
        <p:nvSpPr>
          <p:cNvPr id="3" name="Inhaltsplatzhalter 2"/>
          <p:cNvSpPr>
            <a:spLocks noGrp="1"/>
          </p:cNvSpPr>
          <p:nvPr>
            <p:ph idx="1"/>
          </p:nvPr>
        </p:nvSpPr>
        <p:spPr>
          <a:xfrm>
            <a:off x="323850" y="1989138"/>
            <a:ext cx="8135938" cy="3455987"/>
          </a:xfrm>
          <a:solidFill>
            <a:schemeClr val="accent2">
              <a:lumMod val="20000"/>
              <a:lumOff val="80000"/>
            </a:schemeClr>
          </a:solidFill>
        </p:spPr>
        <p:txBody>
          <a:bodyPr/>
          <a:lstStyle/>
          <a:p>
            <a:pPr algn="ctr" eaLnBrk="1" hangingPunct="1">
              <a:defRPr/>
            </a:pPr>
            <a:r>
              <a:rPr lang="de-AT" b="1" u="sng" dirty="0" smtClean="0"/>
              <a:t>FDISK:</a:t>
            </a:r>
            <a:r>
              <a:rPr lang="de-AT" dirty="0" smtClean="0"/>
              <a:t> </a:t>
            </a:r>
            <a:r>
              <a:rPr lang="de-AT" dirty="0"/>
              <a:t>Bei den E-Mail Adressen und den Handynummern, </a:t>
            </a:r>
            <a:r>
              <a:rPr lang="de-AT" dirty="0" smtClean="0"/>
              <a:t>sowie Fotos sind </a:t>
            </a:r>
            <a:r>
              <a:rPr lang="de-AT" dirty="0"/>
              <a:t>einige Feuerwehren noch immer </a:t>
            </a:r>
            <a:endParaRPr lang="de-AT" dirty="0" smtClean="0"/>
          </a:p>
          <a:p>
            <a:pPr algn="ctr" eaLnBrk="1" hangingPunct="1">
              <a:buNone/>
              <a:defRPr/>
            </a:pPr>
            <a:r>
              <a:rPr lang="de-AT" b="1" dirty="0" smtClean="0">
                <a:solidFill>
                  <a:srgbClr val="FF0000"/>
                </a:solidFill>
              </a:rPr>
              <a:t>NICHT </a:t>
            </a:r>
            <a:r>
              <a:rPr lang="de-AT" b="1" dirty="0">
                <a:solidFill>
                  <a:srgbClr val="FF0000"/>
                </a:solidFill>
              </a:rPr>
              <a:t>am neuesten Stand. </a:t>
            </a:r>
            <a:endParaRPr lang="de-AT" b="1" dirty="0" smtClean="0">
              <a:solidFill>
                <a:srgbClr val="FF0000"/>
              </a:solidFill>
            </a:endParaRPr>
          </a:p>
          <a:p>
            <a:pPr eaLnBrk="1" hangingPunct="1">
              <a:defRPr/>
            </a:pPr>
            <a:endParaRPr lang="de-AT" dirty="0" smtClean="0"/>
          </a:p>
          <a:p>
            <a:pPr eaLnBrk="1" hangingPunct="1">
              <a:defRPr/>
            </a:pPr>
            <a:r>
              <a:rPr lang="de-AT" b="1" dirty="0" smtClean="0"/>
              <a:t>Bitte </a:t>
            </a:r>
            <a:r>
              <a:rPr lang="de-AT" b="1" dirty="0"/>
              <a:t>so rasch als möglich </a:t>
            </a:r>
            <a:r>
              <a:rPr lang="de-AT" b="1" dirty="0" smtClean="0"/>
              <a:t>korrigieren. </a:t>
            </a:r>
          </a:p>
          <a:p>
            <a:pPr eaLnBrk="1" hangingPunct="1">
              <a:defRPr/>
            </a:pPr>
            <a:endParaRPr lang="de-AT" dirty="0"/>
          </a:p>
          <a:p>
            <a:pPr eaLnBrk="1" hangingPunct="1">
              <a:defRPr/>
            </a:pPr>
            <a:endParaRPr lang="de-DE" sz="800" dirty="0" smtClean="0"/>
          </a:p>
          <a:p>
            <a:pPr eaLnBrk="1" hangingPunct="1">
              <a:defRPr/>
            </a:pPr>
            <a:endParaRPr lang="de-DE" sz="800" dirty="0" smtClean="0"/>
          </a:p>
        </p:txBody>
      </p:sp>
      <p:sp>
        <p:nvSpPr>
          <p:cNvPr id="5124" name="Foliennummernplatzhalter 3"/>
          <p:cNvSpPr>
            <a:spLocks noGrp="1"/>
          </p:cNvSpPr>
          <p:nvPr>
            <p:ph type="sldNum" sz="quarter" idx="12"/>
          </p:nvPr>
        </p:nvSpPr>
        <p:spPr>
          <a:noFill/>
        </p:spPr>
        <p:txBody>
          <a:bodyPr/>
          <a:lstStyle/>
          <a:p>
            <a:fld id="{704EE3C3-5D20-4E9C-8876-CB4122DB296C}" type="slidenum">
              <a:rPr lang="de-AT" smtClean="0"/>
              <a:pPr/>
              <a:t>5</a:t>
            </a:fld>
            <a:endParaRPr lang="de-AT"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3" name="Inhaltsplatzhalter 2"/>
          <p:cNvSpPr>
            <a:spLocks noGrp="1"/>
          </p:cNvSpPr>
          <p:nvPr>
            <p:ph idx="1"/>
          </p:nvPr>
        </p:nvSpPr>
        <p:spPr>
          <a:xfrm>
            <a:off x="179512" y="1340768"/>
            <a:ext cx="8280276" cy="4609182"/>
          </a:xfrm>
        </p:spPr>
        <p:txBody>
          <a:bodyPr/>
          <a:lstStyle/>
          <a:p>
            <a:pPr>
              <a:buNone/>
            </a:pPr>
            <a:r>
              <a:rPr lang="de-DE" b="1" dirty="0" err="1" smtClean="0"/>
              <a:t>Waldbrandverordnunung</a:t>
            </a:r>
            <a:r>
              <a:rPr lang="de-DE" b="1" dirty="0" smtClean="0"/>
              <a:t> 2015 </a:t>
            </a:r>
          </a:p>
          <a:p>
            <a:endParaRPr lang="de-DE" dirty="0" smtClean="0"/>
          </a:p>
          <a:p>
            <a:pPr>
              <a:buNone/>
            </a:pPr>
            <a:r>
              <a:rPr lang="de-AT" sz="5400" b="1" dirty="0" smtClean="0"/>
              <a:t>ist aufgehoben!</a:t>
            </a:r>
            <a:endParaRPr lang="de-AT" sz="5400" b="1"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6</a:t>
            </a:fld>
            <a:endParaRPr lang="de-AT"/>
          </a:p>
        </p:txBody>
      </p:sp>
      <p:pic>
        <p:nvPicPr>
          <p:cNvPr id="5" name="Grafik 4"/>
          <p:cNvPicPr/>
          <p:nvPr/>
        </p:nvPicPr>
        <p:blipFill>
          <a:blip r:embed="rId2" cstate="print"/>
          <a:srcRect l="28221" t="9595" r="31381" b="5890"/>
          <a:stretch>
            <a:fillRect/>
          </a:stretch>
        </p:blipFill>
        <p:spPr bwMode="auto">
          <a:xfrm>
            <a:off x="5436096" y="1988840"/>
            <a:ext cx="3096344" cy="38884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7</a:t>
            </a:fld>
            <a:endParaRPr lang="de-AT"/>
          </a:p>
        </p:txBody>
      </p:sp>
      <p:pic>
        <p:nvPicPr>
          <p:cNvPr id="7" name="Grafik 1" descr="https://scontent-vie1-1.xx.fbcdn.net/hphotos-xpt1/v/t1.0-9/12227138_802466499861669_7272461319727563410_n.jpg?oh=6cbee9b36e351f24e575652fdaa9eb77&amp;oe=56B1884B"/>
          <p:cNvPicPr>
            <a:picLocks noGrp="1"/>
          </p:cNvPicPr>
          <p:nvPr>
            <p:ph idx="1"/>
          </p:nvPr>
        </p:nvPicPr>
        <p:blipFill>
          <a:blip r:embed="rId2" r:link="rId3" cstate="print"/>
          <a:srcRect/>
          <a:stretch>
            <a:fillRect/>
          </a:stretch>
        </p:blipFill>
        <p:spPr bwMode="auto">
          <a:xfrm>
            <a:off x="1835697" y="1124744"/>
            <a:ext cx="5616624" cy="5112567"/>
          </a:xfrm>
          <a:prstGeom prst="rect">
            <a:avLst/>
          </a:prstGeom>
          <a:noFill/>
          <a:ln w="9525">
            <a:noFill/>
            <a:miter lim="800000"/>
            <a:headEnd/>
            <a:tailEnd/>
          </a:ln>
        </p:spPr>
      </p:pic>
    </p:spTree>
    <p:extLst>
      <p:ext uri="{BB962C8B-B14F-4D97-AF65-F5344CB8AC3E}">
        <p14:creationId xmlns:p14="http://schemas.microsoft.com/office/powerpoint/2010/main" val="18761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229600" cy="1124744"/>
          </a:xfrm>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8</a:t>
            </a:fld>
            <a:endParaRPr lang="de-AT"/>
          </a:p>
        </p:txBody>
      </p:sp>
      <p:pic>
        <p:nvPicPr>
          <p:cNvPr id="5" name="Grafik 2" descr="https://scontent-vie1-1.xx.fbcdn.net/hphotos-xfa1/v/t1.0-9/12239683_802161006558885_191678077638409983_n.jpg?oh=1ba1475dd1f41b65fe25c6bb2fcfe5e1&amp;oe=56F17613"/>
          <p:cNvPicPr>
            <a:picLocks noGrp="1"/>
          </p:cNvPicPr>
          <p:nvPr>
            <p:ph idx="1"/>
          </p:nvPr>
        </p:nvPicPr>
        <p:blipFill>
          <a:blip r:embed="rId2" r:link="rId3" cstate="print"/>
          <a:srcRect/>
          <a:stretch>
            <a:fillRect/>
          </a:stretch>
        </p:blipFill>
        <p:spPr bwMode="auto">
          <a:xfrm>
            <a:off x="1907705" y="1196752"/>
            <a:ext cx="5400600" cy="5040559"/>
          </a:xfrm>
          <a:prstGeom prst="rect">
            <a:avLst/>
          </a:prstGeom>
          <a:noFill/>
          <a:ln w="9525">
            <a:noFill/>
            <a:miter lim="800000"/>
            <a:headEnd/>
            <a:tailEnd/>
          </a:ln>
        </p:spPr>
      </p:pic>
    </p:spTree>
    <p:extLst>
      <p:ext uri="{BB962C8B-B14F-4D97-AF65-F5344CB8AC3E}">
        <p14:creationId xmlns:p14="http://schemas.microsoft.com/office/powerpoint/2010/main" val="18761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Bericht des Abschnittsfeuerwehrkommandanten</a:t>
            </a:r>
            <a:br>
              <a:rPr lang="de-DE" sz="2800" dirty="0" smtClean="0"/>
            </a:br>
            <a:r>
              <a:rPr lang="de-DE" sz="2800" dirty="0" smtClean="0"/>
              <a:t>13. November 2015</a:t>
            </a:r>
            <a:endParaRPr lang="de-AT" sz="2800" dirty="0"/>
          </a:p>
        </p:txBody>
      </p:sp>
      <p:sp>
        <p:nvSpPr>
          <p:cNvPr id="3" name="Inhaltsplatzhalter 2"/>
          <p:cNvSpPr>
            <a:spLocks noGrp="1"/>
          </p:cNvSpPr>
          <p:nvPr>
            <p:ph idx="1"/>
          </p:nvPr>
        </p:nvSpPr>
        <p:spPr/>
        <p:txBody>
          <a:bodyPr/>
          <a:lstStyle/>
          <a:p>
            <a:pPr algn="ctr">
              <a:buNone/>
            </a:pPr>
            <a:r>
              <a:rPr lang="de-AT" dirty="0" smtClean="0"/>
              <a:t>Feuerwehrfeste:</a:t>
            </a:r>
          </a:p>
          <a:p>
            <a:pPr>
              <a:buNone/>
            </a:pPr>
            <a:endParaRPr lang="de-AT" sz="1400" dirty="0" smtClean="0"/>
          </a:p>
          <a:p>
            <a:pPr>
              <a:buNone/>
            </a:pPr>
            <a:r>
              <a:rPr lang="de-AT" sz="1400" dirty="0" smtClean="0"/>
              <a:t>Der Betrieb darf höchstens vier Tage im Jahr dauern, wobei die gastgewerblichen Betätigungen, also die Abgabe von Speisen und Getränken, an höchstens drei Tagen im Jahr zulässig sind. - Die Veranstaltung muss nach außen hin erkennbar zur materiellen Förderung eines gemeinnützigen, mildtätigen oder kirchlichen Zweckes abgehalten werden. Gerade dieser Punkt wird in der Praxis immer wieder zu wenig beachtet. Zulässig sind z.B. dreitägige Zeltfeste von Freiwilligen Feuerwehren zur Anschaffung eines neuen Löschfahrzeuges oder von Blasmusikvereinen zur Anschaffung neuer Instrumente und Trachten. Dieser Verwendungszweck des angestrebten Gewinnes muss jedoch bereits in der öffentlichen Ankündigung des Zeltfestes erwähnt werden. Empfehlenswert ist außerdem diese Angabe im Ansuchen um die veranstaltungsbehördliche Genehmigung. Zur Vermeidung von Missverständnissen und Anzeigen ist daher dringend zu raten, auf den Plakaten, Flugblättern und in sonstigen Werbungen für das </a:t>
            </a:r>
            <a:r>
              <a:rPr lang="de-AT" sz="1400" dirty="0" err="1" smtClean="0"/>
              <a:t>Zeltfest</a:t>
            </a:r>
            <a:r>
              <a:rPr lang="de-AT" sz="1400" dirty="0" smtClean="0"/>
              <a:t> anzuführen, wofür der Erlös des Festes verwendet wird. - Die Erträge aus dem </a:t>
            </a:r>
            <a:r>
              <a:rPr lang="de-AT" sz="1400" dirty="0" err="1" smtClean="0"/>
              <a:t>Zeltfest</a:t>
            </a:r>
            <a:r>
              <a:rPr lang="de-AT" sz="1400" dirty="0" smtClean="0"/>
              <a:t> müssen nachweislich für den angegebenen Zweck verwendet werden. Damit die Erfüllung dieser Voraussetzung belegt werden kann, sollten auf jeden Fall entsprechende Aufzeichnungen über die Aufwendungen und Einnahmen im Zusammenhang mit dem </a:t>
            </a:r>
            <a:r>
              <a:rPr lang="de-AT" sz="1400" dirty="0" err="1" smtClean="0"/>
              <a:t>Zeltfest</a:t>
            </a:r>
            <a:r>
              <a:rPr lang="de-AT" sz="1400" dirty="0" smtClean="0"/>
              <a:t> geführt werden</a:t>
            </a:r>
            <a:endParaRPr lang="de-AT" sz="1400" dirty="0"/>
          </a:p>
        </p:txBody>
      </p:sp>
      <p:sp>
        <p:nvSpPr>
          <p:cNvPr id="4" name="Foliennummernplatzhalter 3"/>
          <p:cNvSpPr>
            <a:spLocks noGrp="1"/>
          </p:cNvSpPr>
          <p:nvPr>
            <p:ph type="sldNum" sz="quarter" idx="12"/>
          </p:nvPr>
        </p:nvSpPr>
        <p:spPr/>
        <p:txBody>
          <a:bodyPr/>
          <a:lstStyle/>
          <a:p>
            <a:pPr>
              <a:defRPr/>
            </a:pPr>
            <a:fld id="{FF04A32E-78FC-42EC-8817-7C4BE5218092}" type="slidenum">
              <a:rPr lang="de-AT" smtClean="0"/>
              <a:pPr>
                <a:defRPr/>
              </a:pPr>
              <a:t>9</a:t>
            </a:fld>
            <a:endParaRPr lang="de-A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Bildschirmpräsentation (4:3)</PresentationFormat>
  <Paragraphs>103</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Kravitz Thermal</vt:lpstr>
      <vt:lpstr>Standarddesign</vt:lpstr>
      <vt:lpstr>Abschnittsfeuerwehrtag Feuerwehrabschnitt Stockerau</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Ehrungen 25, 40 und 50 Jahre….   8. Dezember 2015 - Abschnitt Stockerau   Termintausch auf  20. Nov.2015 – Abschnitt Korneuburg VR Andreas Steuer informieren</vt:lpstr>
      <vt:lpstr>Bericht des Abschnittsfeuerwehrkommandanten 13. November 2015</vt:lpstr>
      <vt:lpstr>Bericht des Bezirksfeuerwehrkommandanten  13. November 2015</vt:lpstr>
      <vt:lpstr>NÖ Feuerwehrgesetz und Feuerwehrordnung</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lpstr>Bericht des Abschnittsfeuerwehrkommandanten 13. November 2015</vt:lpstr>
    </vt:vector>
  </TitlesOfParts>
  <Company>Amt der NÖ Landesregierung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FWSG</dc:creator>
  <cp:lastModifiedBy>BFKDO Korneuburg</cp:lastModifiedBy>
  <cp:revision>346</cp:revision>
  <dcterms:created xsi:type="dcterms:W3CDTF">2007-07-17T09:47:22Z</dcterms:created>
  <dcterms:modified xsi:type="dcterms:W3CDTF">2015-11-14T12:51:43Z</dcterms:modified>
</cp:coreProperties>
</file>